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5" r:id="rId1"/>
  </p:sldMasterIdLst>
  <p:notesMasterIdLst>
    <p:notesMasterId r:id="rId19"/>
  </p:notesMasterIdLst>
  <p:handoutMasterIdLst>
    <p:handoutMasterId r:id="rId20"/>
  </p:handoutMasterIdLst>
  <p:sldIdLst>
    <p:sldId id="256" r:id="rId2"/>
    <p:sldId id="339" r:id="rId3"/>
    <p:sldId id="338" r:id="rId4"/>
    <p:sldId id="340" r:id="rId5"/>
    <p:sldId id="342" r:id="rId6"/>
    <p:sldId id="341" r:id="rId7"/>
    <p:sldId id="344" r:id="rId8"/>
    <p:sldId id="343" r:id="rId9"/>
    <p:sldId id="349" r:id="rId10"/>
    <p:sldId id="350" r:id="rId11"/>
    <p:sldId id="348" r:id="rId12"/>
    <p:sldId id="345" r:id="rId13"/>
    <p:sldId id="293" r:id="rId14"/>
    <p:sldId id="346" r:id="rId15"/>
    <p:sldId id="347" r:id="rId16"/>
    <p:sldId id="266" r:id="rId17"/>
    <p:sldId id="337" r:id="rId18"/>
  </p:sldIdLst>
  <p:sldSz cx="12192000" cy="6858000"/>
  <p:notesSz cx="6858000" cy="9144000"/>
  <p:embeddedFontLst>
    <p:embeddedFont>
      <p:font typeface="Baloo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scadia Code" panose="020B0609020000020004" pitchFamily="49" charset="0"/>
      <p:regular r:id="rId26"/>
      <p:bold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Source Sans Pro" panose="020B0503030403020204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ar Acosta" initials="OA" lastIdx="1" clrIdx="0">
    <p:extLst>
      <p:ext uri="{19B8F6BF-5375-455C-9EA6-DF929625EA0E}">
        <p15:presenceInfo xmlns:p15="http://schemas.microsoft.com/office/powerpoint/2012/main" userId="fea91ed1b063c33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6161"/>
    <a:srgbClr val="FFE4C9"/>
    <a:srgbClr val="FFD9B3"/>
    <a:srgbClr val="D3EBED"/>
    <a:srgbClr val="FFFF99"/>
    <a:srgbClr val="8DB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37" autoAdjust="0"/>
    <p:restoredTop sz="94595" autoAdjust="0"/>
  </p:normalViewPr>
  <p:slideViewPr>
    <p:cSldViewPr snapToGrid="0">
      <p:cViewPr varScale="1">
        <p:scale>
          <a:sx n="70" d="100"/>
          <a:sy n="70" d="100"/>
        </p:scale>
        <p:origin x="76" y="4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73" d="100"/>
          <a:sy n="73" d="100"/>
        </p:scale>
        <p:origin x="3060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5T10:25:11.340" idx="1">
    <p:pos x="10" y="10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8B74EB-F3CA-4BBF-B306-ECD8738C8C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B5248-A5DE-47AA-B28A-7AD838794F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078794-278F-45FF-96BC-AAFA7573FC36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C45505-2764-473F-BFA3-C1D1CA653E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D939D-8365-482F-929D-F06EFD834C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1773D-C1A2-44A2-B033-ECCDB34EC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30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2.png>
</file>

<file path=ppt/media/image3.svg>
</file>

<file path=ppt/media/image4.jfif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0BF7C614-78A9-446D-B9F7-2D50C800FB86}" type="datetimeFigureOut">
              <a:rPr lang="en-US"/>
              <a:pPr>
                <a:defRPr/>
              </a:pPr>
              <a:t>11/5/2020</a:t>
            </a:fld>
            <a:endParaRPr lang="en-US"/>
          </a:p>
        </p:txBody>
      </p:sp>
      <p:sp>
        <p:nvSpPr>
          <p:cNvPr id="819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31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31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31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57CC3DF-E2CC-422C-8055-9DB62C78D0B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82856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7707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01379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0501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8695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6704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6755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3934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5094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9077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1730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8813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/>
          <p:cNvSpPr txBox="1">
            <a:spLocks noChangeArrowheads="1"/>
          </p:cNvSpPr>
          <p:nvPr userDrawn="1"/>
        </p:nvSpPr>
        <p:spPr bwMode="auto">
          <a:xfrm>
            <a:off x="914400" y="6400800"/>
            <a:ext cx="1097280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s-MX" sz="900" i="0" dirty="0">
                <a:cs typeface="Arial" charset="0"/>
              </a:rPr>
              <a:t>M</a:t>
            </a:r>
            <a:r>
              <a:rPr lang="en-US" sz="900" i="0" dirty="0" err="1">
                <a:cs typeface="Arial" charset="0"/>
              </a:rPr>
              <a:t>ódulo</a:t>
            </a:r>
            <a:r>
              <a:rPr lang="en-US" sz="900" i="0">
                <a:cs typeface="Arial" charset="0"/>
              </a:rPr>
              <a:t> 8 </a:t>
            </a:r>
            <a:r>
              <a:rPr lang="en-US" sz="900" i="0" dirty="0">
                <a:cs typeface="Arial" charset="0"/>
              </a:rPr>
              <a:t>- </a:t>
            </a:r>
            <a:r>
              <a:rPr lang="en-US" sz="900" i="0" dirty="0" err="1">
                <a:cs typeface="Arial" charset="0"/>
              </a:rPr>
              <a:t>Métodos</a:t>
            </a:r>
            <a:endParaRPr lang="en-US" sz="900" i="0" dirty="0">
              <a:cs typeface="Arial" charset="0"/>
            </a:endParaRPr>
          </a:p>
        </p:txBody>
      </p:sp>
      <p:sp>
        <p:nvSpPr>
          <p:cNvPr id="1259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95351" y="2914650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59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73767" y="4603750"/>
            <a:ext cx="85344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8" name="Picture 7" descr="A picture containing toy, cake, red, sitting&#10;&#10;Description automatically generated">
            <a:extLst>
              <a:ext uri="{FF2B5EF4-FFF2-40B4-BE49-F238E27FC236}">
                <a16:creationId xmlns:a16="http://schemas.microsoft.com/office/drawing/2014/main" id="{E94087C4-9820-4454-82D2-95BDDB5AA6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31"/>
          <a:stretch/>
        </p:blipFill>
        <p:spPr>
          <a:xfrm>
            <a:off x="2586004" y="501651"/>
            <a:ext cx="6981893" cy="234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255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184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388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39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57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868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dirty="0"/>
          </a:p>
        </p:txBody>
      </p:sp>
      <p:sp>
        <p:nvSpPr>
          <p:cNvPr id="124932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59368" y="6580188"/>
            <a:ext cx="11332633" cy="182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Text Box 6"/>
          <p:cNvSpPr txBox="1">
            <a:spLocks noChangeArrowheads="1"/>
          </p:cNvSpPr>
          <p:nvPr userDrawn="1"/>
        </p:nvSpPr>
        <p:spPr bwMode="auto">
          <a:xfrm>
            <a:off x="914400" y="6400800"/>
            <a:ext cx="1097280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s-MX" sz="900" i="0" dirty="0">
                <a:cs typeface="Arial" charset="0"/>
              </a:rPr>
              <a:t>Módulo 8 - Métodos</a:t>
            </a:r>
            <a:endParaRPr lang="en-US" sz="900" i="0" dirty="0"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9616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0" indent="0" algn="l" rtl="0" eaLnBrk="0" fontAlgn="base" hangingPunct="0">
        <a:spcBef>
          <a:spcPct val="20000"/>
        </a:spcBef>
        <a:spcAft>
          <a:spcPct val="0"/>
        </a:spcAft>
        <a:buNone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s-MX" altLang="en-US" dirty="0"/>
              <a:t>Módulo 8</a:t>
            </a:r>
            <a:br>
              <a:rPr lang="es-MX" altLang="en-US" dirty="0"/>
            </a:br>
            <a:r>
              <a:rPr lang="es-MX" altLang="en-US" dirty="0"/>
              <a:t>Métodos y subrutinas</a:t>
            </a:r>
            <a:endParaRPr lang="en-US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Invocar</a:t>
            </a:r>
            <a:r>
              <a:rPr lang="en-US" altLang="en-US" dirty="0"/>
              <a:t> un </a:t>
            </a:r>
            <a:r>
              <a:rPr lang="en-US" altLang="en-US" dirty="0" err="1"/>
              <a:t>método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09600" y="1199557"/>
            <a:ext cx="8532074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doubleTest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Math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PI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doubleTest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d1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strDouble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format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"%.2f"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d1);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strDouble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d1 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//no </a:t>
            </a:r>
            <a:r>
              <a:rPr lang="en-US" sz="1600" dirty="0" err="1">
                <a:solidFill>
                  <a:srgbClr val="6A9955"/>
                </a:solidFill>
                <a:latin typeface="Consolas" panose="020B0609020204030204" pitchFamily="49" charset="0"/>
              </a:rPr>
              <a:t>afecta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 a </a:t>
            </a:r>
            <a:r>
              <a:rPr lang="en-US" sz="1600" dirty="0" err="1">
                <a:solidFill>
                  <a:srgbClr val="6A9955"/>
                </a:solidFill>
                <a:latin typeface="Consolas" panose="020B0609020204030204" pitchFamily="49" charset="0"/>
              </a:rPr>
              <a:t>doubleTest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027A385-B240-4F97-98BA-280BA4FACC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4264485"/>
            <a:ext cx="10972800" cy="2052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MX" sz="2400" dirty="0"/>
              <a:t>Al invocar el método </a:t>
            </a:r>
            <a:r>
              <a:rPr lang="es-MX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printFormattedDouble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MX" sz="2400" dirty="0">
                <a:latin typeface="Cascadia Code" panose="00000509000000000000" pitchFamily="49" charset="0"/>
              </a:rPr>
              <a:t>,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 </a:t>
            </a:r>
            <a:r>
              <a:rPr lang="es-MX" sz="2400" dirty="0"/>
              <a:t>el contenido de la variable </a:t>
            </a:r>
            <a:r>
              <a:rPr lang="es-MX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doubleTest</a:t>
            </a:r>
            <a:r>
              <a:rPr lang="es-MX" sz="2400" dirty="0"/>
              <a:t> es copiado a 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d1</a:t>
            </a:r>
            <a:r>
              <a:rPr lang="es-MX" sz="2400" dirty="0"/>
              <a:t>. </a:t>
            </a:r>
          </a:p>
          <a:p>
            <a:r>
              <a:rPr lang="es-MX" sz="2400" dirty="0"/>
              <a:t>¡Pero son variables distintas! </a:t>
            </a:r>
          </a:p>
          <a:p>
            <a:endParaRPr lang="es-MX" sz="2400" dirty="0"/>
          </a:p>
          <a:p>
            <a:r>
              <a:rPr lang="es-MX" sz="2400" dirty="0"/>
              <a:t>Si </a:t>
            </a:r>
            <a:r>
              <a:rPr lang="es-MX" sz="2400" dirty="0">
                <a:solidFill>
                  <a:srgbClr val="F96161"/>
                </a:solidFill>
              </a:rPr>
              <a:t>d1</a:t>
            </a:r>
            <a:r>
              <a:rPr lang="es-MX" sz="2400" dirty="0"/>
              <a:t> es modificada, </a:t>
            </a:r>
            <a:r>
              <a:rPr lang="es-MX" sz="2400" dirty="0" err="1">
                <a:solidFill>
                  <a:srgbClr val="F96161"/>
                </a:solidFill>
              </a:rPr>
              <a:t>doubleTest</a:t>
            </a:r>
            <a:r>
              <a:rPr lang="es-MX" sz="2400" dirty="0"/>
              <a:t> NO es afectada.</a:t>
            </a:r>
          </a:p>
        </p:txBody>
      </p:sp>
      <p:pic>
        <p:nvPicPr>
          <p:cNvPr id="10" name="Graphic 9" descr="Line arrow Straight">
            <a:extLst>
              <a:ext uri="{FF2B5EF4-FFF2-40B4-BE49-F238E27FC236}">
                <a16:creationId xmlns:a16="http://schemas.microsoft.com/office/drawing/2014/main" id="{AF4B0CAA-16FE-4400-8B34-27F157E36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2388926">
            <a:off x="6296296" y="2064755"/>
            <a:ext cx="947357" cy="52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518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con valor de </a:t>
            </a:r>
            <a:r>
              <a:rPr lang="en-US" altLang="en-US" dirty="0" err="1"/>
              <a:t>retorno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258174"/>
            <a:ext cx="10972800" cy="159670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err="1"/>
              <a:t>Todos</a:t>
            </a:r>
            <a:r>
              <a:rPr lang="en-US" altLang="en-US" dirty="0"/>
              <a:t> los </a:t>
            </a:r>
            <a:r>
              <a:rPr lang="en-US" altLang="en-US" dirty="0" err="1"/>
              <a:t>caminos</a:t>
            </a:r>
            <a:r>
              <a:rPr lang="en-US" altLang="en-US" dirty="0"/>
              <a:t> de </a:t>
            </a:r>
            <a:r>
              <a:rPr lang="en-US" altLang="en-US" dirty="0" err="1"/>
              <a:t>estos</a:t>
            </a:r>
            <a:r>
              <a:rPr lang="en-US" altLang="en-US" dirty="0"/>
              <a:t> </a:t>
            </a:r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dirty="0" err="1"/>
              <a:t>deben</a:t>
            </a:r>
            <a:r>
              <a:rPr lang="en-US" altLang="en-US" dirty="0"/>
              <a:t> </a:t>
            </a:r>
            <a:r>
              <a:rPr lang="en-US" altLang="en-US" dirty="0" err="1"/>
              <a:t>terminar</a:t>
            </a:r>
            <a:r>
              <a:rPr lang="en-US" altLang="en-US" dirty="0"/>
              <a:t> con la </a:t>
            </a:r>
            <a:r>
              <a:rPr lang="en-US" altLang="en-US" dirty="0" err="1"/>
              <a:t>instrucción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F96161"/>
                </a:solidFill>
                <a:latin typeface="Cascadia Code" panose="00000509000000000000" pitchFamily="49" charset="0"/>
              </a:rPr>
              <a:t>return</a:t>
            </a:r>
            <a:r>
              <a:rPr lang="en-US" altLang="en-US" dirty="0"/>
              <a:t>, </a:t>
            </a:r>
            <a:r>
              <a:rPr lang="en-US" altLang="en-US" dirty="0" err="1"/>
              <a:t>en</a:t>
            </a:r>
            <a:r>
              <a:rPr lang="en-US" altLang="en-US" dirty="0"/>
              <a:t> </a:t>
            </a:r>
            <a:r>
              <a:rPr lang="en-US" altLang="en-US" dirty="0" err="1"/>
              <a:t>donde</a:t>
            </a:r>
            <a:r>
              <a:rPr lang="en-US" altLang="en-US" dirty="0"/>
              <a:t> se </a:t>
            </a:r>
            <a:r>
              <a:rPr lang="en-US" altLang="en-US" dirty="0" err="1"/>
              <a:t>regresará</a:t>
            </a:r>
            <a:r>
              <a:rPr lang="en-US" altLang="en-US" dirty="0"/>
              <a:t> el </a:t>
            </a:r>
            <a:r>
              <a:rPr lang="en-US" altLang="en-US" dirty="0" err="1"/>
              <a:t>contenido</a:t>
            </a:r>
            <a:r>
              <a:rPr lang="en-US" altLang="en-US" dirty="0"/>
              <a:t> de </a:t>
            </a:r>
            <a:r>
              <a:rPr lang="en-US" altLang="en-US" dirty="0" err="1"/>
              <a:t>alguna</a:t>
            </a:r>
            <a:r>
              <a:rPr lang="en-US" altLang="en-US" dirty="0"/>
              <a:t> variable.</a:t>
            </a: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73609" y="2923448"/>
            <a:ext cx="8582099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addOne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num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num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concatenateTwoStrings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s1 + s2;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20710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con valor de </a:t>
            </a:r>
            <a:r>
              <a:rPr lang="en-US" altLang="en-US" dirty="0" err="1"/>
              <a:t>retorno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595640" y="1310064"/>
            <a:ext cx="8582099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checkValidYear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(year &gt;=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&amp;&amp; year &lt;=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9999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371399-F440-46DB-AFE0-9A99EEC2A557}"/>
              </a:ext>
            </a:extLst>
          </p:cNvPr>
          <p:cNvSpPr/>
          <p:nvPr/>
        </p:nvSpPr>
        <p:spPr>
          <a:xfrm>
            <a:off x="595639" y="3956040"/>
            <a:ext cx="8582099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checkValidYear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(year &gt;=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&amp;&amp; year &lt;=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9999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E061AE-A831-44A2-880B-34414E28FA95}"/>
              </a:ext>
            </a:extLst>
          </p:cNvPr>
          <p:cNvSpPr txBox="1"/>
          <p:nvPr/>
        </p:nvSpPr>
        <p:spPr>
          <a:xfrm>
            <a:off x="1981199" y="2910724"/>
            <a:ext cx="8138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96161"/>
                </a:solidFill>
                <a:latin typeface="+mn-lt"/>
              </a:rPr>
              <a:t>¡Error de </a:t>
            </a:r>
            <a:r>
              <a:rPr lang="en-US" sz="2000" dirty="0" err="1">
                <a:solidFill>
                  <a:srgbClr val="F96161"/>
                </a:solidFill>
                <a:latin typeface="+mn-lt"/>
              </a:rPr>
              <a:t>sintaxis</a:t>
            </a:r>
            <a:r>
              <a:rPr lang="en-US" sz="2000" dirty="0">
                <a:solidFill>
                  <a:srgbClr val="F96161"/>
                </a:solidFill>
                <a:latin typeface="+mn-lt"/>
              </a:rPr>
              <a:t>! </a:t>
            </a:r>
          </a:p>
          <a:p>
            <a:pPr algn="ctr"/>
            <a:r>
              <a:rPr lang="en-US" sz="2000" dirty="0">
                <a:solidFill>
                  <a:srgbClr val="F96161"/>
                </a:solidFill>
                <a:latin typeface="+mn-lt"/>
              </a:rPr>
              <a:t>Si la </a:t>
            </a:r>
            <a:r>
              <a:rPr lang="en-US" sz="2000" dirty="0" err="1">
                <a:solidFill>
                  <a:srgbClr val="F96161"/>
                </a:solidFill>
                <a:latin typeface="+mn-lt"/>
              </a:rPr>
              <a:t>condici</a:t>
            </a:r>
            <a:r>
              <a:rPr lang="es-MX" sz="2000" dirty="0" err="1">
                <a:solidFill>
                  <a:srgbClr val="F96161"/>
                </a:solidFill>
                <a:latin typeface="+mn-lt"/>
              </a:rPr>
              <a:t>ón</a:t>
            </a:r>
            <a:r>
              <a:rPr lang="es-MX" sz="2000" dirty="0">
                <a:solidFill>
                  <a:srgbClr val="F96161"/>
                </a:solidFill>
                <a:latin typeface="+mn-lt"/>
              </a:rPr>
              <a:t> </a:t>
            </a:r>
            <a:r>
              <a:rPr lang="es-MX" sz="2000" dirty="0" err="1">
                <a:solidFill>
                  <a:srgbClr val="F96161"/>
                </a:solidFill>
                <a:latin typeface="+mn-lt"/>
              </a:rPr>
              <a:t>boleana</a:t>
            </a:r>
            <a:r>
              <a:rPr lang="es-MX" sz="2000" dirty="0">
                <a:solidFill>
                  <a:srgbClr val="F96161"/>
                </a:solidFill>
                <a:latin typeface="+mn-lt"/>
              </a:rPr>
              <a:t> no se cumple, el método no tiene un </a:t>
            </a:r>
            <a:r>
              <a:rPr lang="es-MX" sz="2000" dirty="0" err="1">
                <a:solidFill>
                  <a:srgbClr val="F96161"/>
                </a:solidFill>
                <a:latin typeface="+mn-lt"/>
              </a:rPr>
              <a:t>return</a:t>
            </a:r>
            <a:r>
              <a:rPr lang="es-MX" sz="2000" dirty="0">
                <a:solidFill>
                  <a:srgbClr val="F96161"/>
                </a:solidFill>
                <a:latin typeface="+mn-lt"/>
              </a:rPr>
              <a:t>! </a:t>
            </a:r>
          </a:p>
        </p:txBody>
      </p:sp>
      <p:pic>
        <p:nvPicPr>
          <p:cNvPr id="6" name="Graphic 5" descr="No sign">
            <a:extLst>
              <a:ext uri="{FF2B5EF4-FFF2-40B4-BE49-F238E27FC236}">
                <a16:creationId xmlns:a16="http://schemas.microsoft.com/office/drawing/2014/main" id="{1EAA2A11-81E4-4A81-978B-453D562F04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4677" y="1015666"/>
            <a:ext cx="2066124" cy="2066124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2CCC1151-DC6E-4C59-B55B-2183ABF8E0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37842" y="3956040"/>
            <a:ext cx="1772958" cy="17729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709A81-CF8E-46C2-9840-298C6B1E4074}"/>
              </a:ext>
            </a:extLst>
          </p:cNvPr>
          <p:cNvSpPr txBox="1"/>
          <p:nvPr/>
        </p:nvSpPr>
        <p:spPr>
          <a:xfrm>
            <a:off x="1981199" y="5987365"/>
            <a:ext cx="8138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96161"/>
                </a:solidFill>
                <a:latin typeface="+mn-lt"/>
              </a:rPr>
              <a:t>Todos los caminos cuentan con una salida adecuada.</a:t>
            </a:r>
            <a:endParaRPr lang="en-US" sz="2000" dirty="0">
              <a:solidFill>
                <a:srgbClr val="F9616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237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b="1" dirty="0">
                <a:latin typeface="Cascadia Code" panose="00000509000000000000" pitchFamily="49" charset="0"/>
              </a:rPr>
              <a:t>void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166019"/>
            <a:ext cx="10972800" cy="260326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dirty="0"/>
              <a:t>Estos métodos no tienen un valor de retorno.</a:t>
            </a:r>
            <a:endParaRPr lang="en-US" altLang="en-US" dirty="0"/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Se </a:t>
            </a:r>
            <a:r>
              <a:rPr lang="en-US" altLang="en-US" dirty="0" err="1"/>
              <a:t>especifica</a:t>
            </a:r>
            <a:r>
              <a:rPr lang="en-US" altLang="en-US" dirty="0"/>
              <a:t> a </a:t>
            </a:r>
            <a:r>
              <a:rPr lang="en-US" altLang="en-US" dirty="0" err="1"/>
              <a:t>través</a:t>
            </a:r>
            <a:r>
              <a:rPr lang="en-US" altLang="en-US" dirty="0"/>
              <a:t> de la palabra </a:t>
            </a:r>
            <a:r>
              <a:rPr lang="en-US" altLang="en-US" sz="3200" b="1" dirty="0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</a:p>
          <a:p>
            <a:pPr indent="-285750" eaLnBrk="1" hangingPunct="1">
              <a:lnSpc>
                <a:spcPct val="90000"/>
              </a:lnSpc>
            </a:pPr>
            <a:r>
              <a:rPr lang="en-US" altLang="en-US" dirty="0"/>
              <a:t>La </a:t>
            </a:r>
            <a:r>
              <a:rPr lang="en-US" altLang="en-US" dirty="0" err="1"/>
              <a:t>instrucción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F96161"/>
                </a:solidFill>
                <a:latin typeface="Cascadia Code" panose="00000509000000000000" pitchFamily="49" charset="0"/>
              </a:rPr>
              <a:t>return </a:t>
            </a:r>
            <a:r>
              <a:rPr lang="en-US" altLang="en-US" dirty="0"/>
              <a:t>es </a:t>
            </a:r>
            <a:r>
              <a:rPr lang="en-US" altLang="en-US" dirty="0" err="1"/>
              <a:t>opcional</a:t>
            </a:r>
            <a:r>
              <a:rPr lang="en-US" altLang="en-US" dirty="0"/>
              <a:t>, </a:t>
            </a:r>
            <a:r>
              <a:rPr lang="en-US" altLang="en-US" dirty="0" err="1"/>
              <a:t>pero</a:t>
            </a:r>
            <a:r>
              <a:rPr lang="en-US" altLang="en-US" dirty="0"/>
              <a:t> se </a:t>
            </a:r>
            <a:r>
              <a:rPr lang="en-US" altLang="en-US" dirty="0" err="1"/>
              <a:t>puede</a:t>
            </a:r>
            <a:r>
              <a:rPr lang="en-US" altLang="en-US" dirty="0"/>
              <a:t> </a:t>
            </a:r>
            <a:r>
              <a:rPr lang="en-US" altLang="en-US" dirty="0" err="1"/>
              <a:t>utilizar</a:t>
            </a:r>
            <a:r>
              <a:rPr lang="en-US" altLang="en-US" dirty="0"/>
              <a:t> para </a:t>
            </a:r>
            <a:r>
              <a:rPr lang="en-US" altLang="en-US" dirty="0" err="1"/>
              <a:t>terminar</a:t>
            </a:r>
            <a:r>
              <a:rPr lang="en-US" altLang="en-US" dirty="0"/>
              <a:t> </a:t>
            </a:r>
            <a:r>
              <a:rPr lang="en-US" altLang="en-US" dirty="0" err="1"/>
              <a:t>anticipadamente</a:t>
            </a:r>
            <a:r>
              <a:rPr lang="en-US" altLang="en-US" dirty="0"/>
              <a:t> un </a:t>
            </a:r>
            <a:r>
              <a:rPr lang="en-US" altLang="en-US" dirty="0" err="1"/>
              <a:t>método</a:t>
            </a:r>
            <a:r>
              <a:rPr lang="en-US" altLang="en-US" dirty="0"/>
              <a:t>.</a:t>
            </a:r>
            <a:endParaRPr lang="en-US" altLang="en-US" b="1" dirty="0">
              <a:solidFill>
                <a:srgbClr val="F96161"/>
              </a:solidFill>
              <a:latin typeface="Cascadia Code" panose="00000509000000000000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BFA15B-252B-4B82-A1C2-8A52FC60F02E}"/>
              </a:ext>
            </a:extLst>
          </p:cNvPr>
          <p:cNvSpPr/>
          <p:nvPr/>
        </p:nvSpPr>
        <p:spPr>
          <a:xfrm>
            <a:off x="609600" y="3517031"/>
            <a:ext cx="603434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printTenNumbers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   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j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&lt;j){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++);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b="1" dirty="0">
                <a:latin typeface="Cascadia Code" panose="00000509000000000000" pitchFamily="49" charset="0"/>
              </a:rPr>
              <a:t>void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166019"/>
            <a:ext cx="10972800" cy="260326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dirty="0"/>
              <a:t>Estos métodos no tienen un valor de retorno, y lo especificando con la palabra reservada </a:t>
            </a:r>
            <a:r>
              <a:rPr lang="es-MX" altLang="en-US" dirty="0" err="1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  <a:r>
              <a:rPr lang="es-MX" altLang="en-US" dirty="0"/>
              <a:t>.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BFA15B-252B-4B82-A1C2-8A52FC60F02E}"/>
              </a:ext>
            </a:extLst>
          </p:cNvPr>
          <p:cNvSpPr/>
          <p:nvPr/>
        </p:nvSpPr>
        <p:spPr>
          <a:xfrm>
            <a:off x="609600" y="2467651"/>
            <a:ext cx="603434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printTenNumbers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   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j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&lt;j){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++);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0457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b="1" dirty="0">
                <a:latin typeface="Cascadia Code" panose="00000509000000000000" pitchFamily="49" charset="0"/>
              </a:rPr>
              <a:t>void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166019"/>
            <a:ext cx="9601200" cy="260326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dirty="0"/>
              <a:t>Estos métodos no tienen un valor de retorno, y lo especificando con la palabra reservada </a:t>
            </a:r>
            <a:r>
              <a:rPr lang="es-MX" altLang="en-US" dirty="0" err="1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  <a:r>
              <a:rPr lang="es-MX" altLang="en-US" dirty="0"/>
              <a:t>.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BFA15B-252B-4B82-A1C2-8A52FC60F02E}"/>
              </a:ext>
            </a:extLst>
          </p:cNvPr>
          <p:cNvSpPr/>
          <p:nvPr/>
        </p:nvSpPr>
        <p:spPr>
          <a:xfrm>
            <a:off x="609600" y="2476621"/>
            <a:ext cx="7207008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printTenNumbers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j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&lt;j){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//never print bad luck numbers!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13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++);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50078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Variables locales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277346"/>
            <a:ext cx="9531398" cy="215165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sz="2800" dirty="0"/>
              <a:t>Las variables declaradas dentro de un método son variables </a:t>
            </a:r>
            <a:r>
              <a:rPr lang="es-MX" altLang="en-US" sz="2800" i="1" dirty="0">
                <a:solidFill>
                  <a:srgbClr val="F96161"/>
                </a:solidFill>
              </a:rPr>
              <a:t>locales</a:t>
            </a:r>
            <a:r>
              <a:rPr lang="es-MX" altLang="en-US" sz="2800" i="1" dirty="0"/>
              <a:t>.</a:t>
            </a:r>
            <a:endParaRPr lang="en-US" altLang="en-US" sz="28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Si </a:t>
            </a:r>
            <a:r>
              <a:rPr lang="en-US" altLang="en-US" sz="2800" dirty="0" err="1"/>
              <a:t>declaramos</a:t>
            </a:r>
            <a:r>
              <a:rPr lang="en-US" altLang="en-US" sz="2800" dirty="0"/>
              <a:t> dos variables con el </a:t>
            </a:r>
            <a:r>
              <a:rPr lang="en-US" altLang="en-US" sz="2800" dirty="0" err="1"/>
              <a:t>mismo</a:t>
            </a:r>
            <a:r>
              <a:rPr lang="en-US" altLang="en-US" sz="2800" dirty="0"/>
              <a:t> </a:t>
            </a:r>
            <a:r>
              <a:rPr lang="en-US" altLang="en-US" sz="2800" dirty="0" err="1"/>
              <a:t>nombre</a:t>
            </a:r>
            <a:r>
              <a:rPr lang="en-US" altLang="en-US" sz="2800" dirty="0"/>
              <a:t> </a:t>
            </a:r>
            <a:r>
              <a:rPr lang="en-US" altLang="en-US" sz="2800" dirty="0" err="1"/>
              <a:t>en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distintos</a:t>
            </a:r>
            <a:r>
              <a:rPr lang="en-US" altLang="en-US" sz="2800" dirty="0"/>
              <a:t> m</a:t>
            </a:r>
            <a:r>
              <a:rPr lang="es-MX" altLang="en-US" sz="2800" dirty="0" err="1"/>
              <a:t>étodos</a:t>
            </a:r>
            <a:r>
              <a:rPr lang="es-MX" altLang="en-US" sz="2800" dirty="0"/>
              <a:t>, son variables con contenido distinto.</a:t>
            </a:r>
            <a:endParaRPr lang="en-US" altLang="en-US" b="1" dirty="0">
              <a:solidFill>
                <a:schemeClr val="accent2"/>
              </a:solidFill>
              <a:latin typeface="Courier New" panose="020703090202050204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946C64-F1D8-4745-8075-DE10CB28965A}"/>
              </a:ext>
            </a:extLst>
          </p:cNvPr>
          <p:cNvSpPr/>
          <p:nvPr/>
        </p:nvSpPr>
        <p:spPr>
          <a:xfrm>
            <a:off x="609600" y="3429000"/>
            <a:ext cx="6180926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printNumber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09600" y="1333210"/>
            <a:ext cx="9601200" cy="4792954"/>
          </a:xfrm>
        </p:spPr>
        <p:txBody>
          <a:bodyPr/>
          <a:lstStyle/>
          <a:p>
            <a:r>
              <a:rPr lang="es-MX" dirty="0"/>
              <a:t>Diseña un método sin </a:t>
            </a:r>
            <a:r>
              <a:rPr lang="es-MX" u="sng" dirty="0"/>
              <a:t>valor de retorno</a:t>
            </a:r>
            <a:r>
              <a:rPr lang="es-MX" dirty="0"/>
              <a:t> que reciba dos números enteros </a:t>
            </a:r>
            <a:r>
              <a:rPr lang="es-MX" b="1" dirty="0"/>
              <a:t>n1 </a:t>
            </a:r>
            <a:r>
              <a:rPr lang="es-MX" dirty="0"/>
              <a:t>y </a:t>
            </a:r>
            <a:r>
              <a:rPr lang="es-MX" b="1" dirty="0"/>
              <a:t>n2</a:t>
            </a:r>
            <a:r>
              <a:rPr lang="es-MX" dirty="0"/>
              <a:t>, los compare e imprima en consola el número mayor.</a:t>
            </a:r>
          </a:p>
          <a:p>
            <a:r>
              <a:rPr lang="es-MX" dirty="0"/>
              <a:t>Diseña un método con un </a:t>
            </a:r>
            <a:r>
              <a:rPr lang="es-MX" u="sng" dirty="0"/>
              <a:t>valor de retorno entero</a:t>
            </a:r>
            <a:r>
              <a:rPr lang="es-MX" dirty="0"/>
              <a:t> que reciba dos números enteros </a:t>
            </a:r>
            <a:r>
              <a:rPr lang="es-MX" b="1" dirty="0"/>
              <a:t>n1 </a:t>
            </a:r>
            <a:r>
              <a:rPr lang="es-MX" dirty="0"/>
              <a:t>y </a:t>
            </a:r>
            <a:r>
              <a:rPr lang="es-MX" b="1" dirty="0"/>
              <a:t>n2</a:t>
            </a:r>
            <a:r>
              <a:rPr lang="es-MX" dirty="0"/>
              <a:t> devuelva la multiplicación de ambos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63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9C356-27CB-4D57-8267-AAC85AFCC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¿Qué es un método?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C337F-3F58-4E66-87A4-797E8881D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1258172"/>
            <a:ext cx="11042754" cy="5030946"/>
          </a:xfrm>
        </p:spPr>
        <p:txBody>
          <a:bodyPr/>
          <a:lstStyle/>
          <a:p>
            <a:pPr algn="just"/>
            <a:r>
              <a:rPr lang="es-ES" sz="2800" dirty="0"/>
              <a:t>Un método es un conjunto de instrucciones agrupadas para realizar una operación.  Estas instrucciones se codifican fuera del </a:t>
            </a:r>
            <a:r>
              <a:rPr lang="es-ES" sz="28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main</a:t>
            </a:r>
            <a:r>
              <a:rPr lang="es-ES" sz="280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ES" sz="2800" dirty="0"/>
              <a:t>.</a:t>
            </a:r>
          </a:p>
          <a:p>
            <a:pPr algn="just"/>
            <a:endParaRPr lang="es-ES" sz="2800" dirty="0"/>
          </a:p>
          <a:p>
            <a:pPr algn="just"/>
            <a:r>
              <a:rPr lang="es-ES" sz="2800" dirty="0"/>
              <a:t>El objetivo de un método es agrupar acciones de tal manera que en un futuro puedan ser reutilizables.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Por ejemplo: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println</a:t>
            </a:r>
            <a:r>
              <a:rPr lang="es-E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() </a:t>
            </a:r>
            <a:r>
              <a:rPr lang="es-ES" sz="2400" dirty="0">
                <a:latin typeface="Cascadia Code" panose="00000509000000000000" pitchFamily="49" charset="0"/>
              </a:rPr>
              <a:t>de la clase </a:t>
            </a:r>
            <a:r>
              <a:rPr lang="es-ES" sz="2400" dirty="0" err="1">
                <a:latin typeface="Cascadia Code" panose="00000509000000000000" pitchFamily="49" charset="0"/>
              </a:rPr>
              <a:t>System.out</a:t>
            </a:r>
            <a:endParaRPr lang="es-ES" sz="2400" dirty="0">
              <a:latin typeface="Cascadia Code" panose="00000509000000000000" pitchFamily="49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nextLine</a:t>
            </a:r>
            <a:r>
              <a:rPr lang="es-E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() </a:t>
            </a:r>
            <a:r>
              <a:rPr lang="es-ES" sz="2400" dirty="0">
                <a:latin typeface="Cascadia Code" panose="00000509000000000000" pitchFamily="49" charset="0"/>
              </a:rPr>
              <a:t>de la clase Scanner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467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752973"/>
          </a:xfrm>
        </p:spPr>
        <p:txBody>
          <a:bodyPr/>
          <a:lstStyle/>
          <a:p>
            <a:r>
              <a:rPr lang="es-MX" sz="3600" b="1" dirty="0"/>
              <a:t>¿Para que nos sirven los métodos?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27612"/>
            <a:ext cx="10947400" cy="509855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MX" dirty="0"/>
              <a:t>Permiten reutilizar código en distintas partes.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Permiten generar código más limpio y entendible.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Nos ayudan a segmentar acciones de un programa en secciones lógicas.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Facilitan el mantenimiento.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3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CE806CC9-6444-47C4-BB54-C9ECF73756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322271"/>
              </p:ext>
            </p:extLst>
          </p:nvPr>
        </p:nvGraphicFramePr>
        <p:xfrm>
          <a:off x="1770632" y="447698"/>
          <a:ext cx="4932642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2642">
                  <a:extLst>
                    <a:ext uri="{9D8B030D-6E8A-4147-A177-3AD203B41FA5}">
                      <a16:colId xmlns:a16="http://schemas.microsoft.com/office/drawing/2014/main" val="834561249"/>
                    </a:ext>
                  </a:extLst>
                </a:gridCol>
              </a:tblGrid>
              <a:tr h="5171323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abcde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    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s1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fghij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s1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klmno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    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  <a:endParaRPr lang="en-US" sz="1600" b="1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4651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A1AE2BE-07C4-45B3-A6B8-13280DAB9AEA}"/>
              </a:ext>
            </a:extLst>
          </p:cNvPr>
          <p:cNvSpPr txBox="1"/>
          <p:nvPr/>
        </p:nvSpPr>
        <p:spPr>
          <a:xfrm>
            <a:off x="7261687" y="1284349"/>
            <a:ext cx="970241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scadia Code" panose="00000509000000000000" pitchFamily="49" charset="0"/>
              </a:rPr>
              <a:t>ace</a:t>
            </a:r>
          </a:p>
          <a:p>
            <a:r>
              <a:rPr lang="en-US" dirty="0" err="1">
                <a:solidFill>
                  <a:schemeClr val="bg1"/>
                </a:solidFill>
                <a:latin typeface="Cascadia Code" panose="00000509000000000000" pitchFamily="49" charset="0"/>
              </a:rPr>
              <a:t>fhj</a:t>
            </a:r>
            <a:endParaRPr lang="en-US" dirty="0">
              <a:solidFill>
                <a:schemeClr val="bg1"/>
              </a:solidFill>
              <a:latin typeface="Cascadia Code" panose="00000509000000000000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ascadia Code" panose="00000509000000000000" pitchFamily="49" charset="0"/>
              </a:rPr>
              <a:t>kmo</a:t>
            </a:r>
            <a:endParaRPr lang="en-US" dirty="0">
              <a:solidFill>
                <a:schemeClr val="bg1"/>
              </a:solidFill>
              <a:latin typeface="Cascadia Code" panose="000005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F10B47-471D-4CC4-BA80-63A5FE693D7E}"/>
              </a:ext>
            </a:extLst>
          </p:cNvPr>
          <p:cNvSpPr txBox="1"/>
          <p:nvPr/>
        </p:nvSpPr>
        <p:spPr>
          <a:xfrm>
            <a:off x="7212825" y="852548"/>
            <a:ext cx="166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+mn-lt"/>
              </a:rPr>
              <a:t>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C69D64-BCB9-474B-97BD-F47BEE71D75A}"/>
              </a:ext>
            </a:extLst>
          </p:cNvPr>
          <p:cNvSpPr txBox="1"/>
          <p:nvPr/>
        </p:nvSpPr>
        <p:spPr>
          <a:xfrm>
            <a:off x="6759114" y="4593299"/>
            <a:ext cx="36622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96161"/>
                </a:solidFill>
                <a:latin typeface="+mn-lt"/>
              </a:rPr>
              <a:t>¿Es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eficiente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repetir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3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veces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el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mismo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loop?</a:t>
            </a:r>
          </a:p>
        </p:txBody>
      </p:sp>
      <p:pic>
        <p:nvPicPr>
          <p:cNvPr id="10" name="Graphic 9" descr="Exclamation mark">
            <a:extLst>
              <a:ext uri="{FF2B5EF4-FFF2-40B4-BE49-F238E27FC236}">
                <a16:creationId xmlns:a16="http://schemas.microsoft.com/office/drawing/2014/main" id="{ED7563D6-26D8-481A-87FF-38075CC92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84130" y="375767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364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DA96E-C0EF-4605-966E-7364939DE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72214"/>
            <a:ext cx="8229600" cy="1143000"/>
          </a:xfrm>
        </p:spPr>
        <p:txBody>
          <a:bodyPr/>
          <a:lstStyle/>
          <a:p>
            <a:r>
              <a:rPr lang="es-MX" dirty="0"/>
              <a:t>DRY (</a:t>
            </a:r>
            <a:r>
              <a:rPr lang="es-MX" dirty="0" err="1"/>
              <a:t>Don’t</a:t>
            </a:r>
            <a:r>
              <a:rPr lang="es-MX" dirty="0"/>
              <a:t> </a:t>
            </a:r>
            <a:r>
              <a:rPr lang="es-MX" dirty="0" err="1"/>
              <a:t>repeat</a:t>
            </a:r>
            <a:r>
              <a:rPr lang="es-MX" dirty="0"/>
              <a:t> </a:t>
            </a:r>
            <a:r>
              <a:rPr lang="es-MX" dirty="0" err="1"/>
              <a:t>youself</a:t>
            </a:r>
            <a:r>
              <a:rPr lang="es-MX" dirty="0"/>
              <a:t>)</a:t>
            </a:r>
            <a:endParaRPr lang="en-US" dirty="0"/>
          </a:p>
        </p:txBody>
      </p:sp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5C1F7036-54EB-46DC-A112-8487CA2E7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07"/>
          <a:stretch/>
        </p:blipFill>
        <p:spPr>
          <a:xfrm>
            <a:off x="3797785" y="1107184"/>
            <a:ext cx="4596430" cy="4122637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F254373-D772-48B3-BB83-13CD4692D2E8}"/>
              </a:ext>
            </a:extLst>
          </p:cNvPr>
          <p:cNvSpPr txBox="1">
            <a:spLocks/>
          </p:cNvSpPr>
          <p:nvPr/>
        </p:nvSpPr>
        <p:spPr bwMode="auto">
          <a:xfrm>
            <a:off x="1981200" y="5322163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9616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MX" sz="3200" kern="0" dirty="0" err="1"/>
              <a:t>Repetition</a:t>
            </a:r>
            <a:r>
              <a:rPr lang="es-MX" sz="3200" kern="0" dirty="0"/>
              <a:t> </a:t>
            </a:r>
            <a:r>
              <a:rPr lang="es-MX" sz="3200" kern="0" dirty="0" err="1"/>
              <a:t>is</a:t>
            </a:r>
            <a:r>
              <a:rPr lang="es-MX" sz="3200" kern="0" dirty="0"/>
              <a:t> </a:t>
            </a:r>
            <a:r>
              <a:rPr lang="es-MX" sz="3200" kern="0" dirty="0" err="1"/>
              <a:t>the</a:t>
            </a:r>
            <a:r>
              <a:rPr lang="es-MX" sz="3200" kern="0" dirty="0"/>
              <a:t> </a:t>
            </a:r>
            <a:r>
              <a:rPr lang="es-MX" sz="3200" kern="0" dirty="0" err="1"/>
              <a:t>root</a:t>
            </a:r>
            <a:r>
              <a:rPr lang="es-MX" sz="3200" kern="0" dirty="0"/>
              <a:t> </a:t>
            </a:r>
            <a:r>
              <a:rPr lang="es-MX" sz="3200" kern="0" dirty="0" err="1"/>
              <a:t>of</a:t>
            </a:r>
            <a:r>
              <a:rPr lang="es-MX" sz="3200" kern="0" dirty="0"/>
              <a:t> </a:t>
            </a:r>
            <a:r>
              <a:rPr lang="es-MX" sz="3200" kern="0" dirty="0" err="1"/>
              <a:t>all</a:t>
            </a:r>
            <a:r>
              <a:rPr lang="es-MX" sz="3200" kern="0" dirty="0"/>
              <a:t> software </a:t>
            </a:r>
            <a:r>
              <a:rPr lang="es-MX" sz="3200" kern="0" dirty="0" err="1"/>
              <a:t>evil</a:t>
            </a:r>
            <a:endParaRPr lang="en-US" sz="3200" kern="0" dirty="0"/>
          </a:p>
        </p:txBody>
      </p:sp>
    </p:spTree>
    <p:extLst>
      <p:ext uri="{BB962C8B-B14F-4D97-AF65-F5344CB8AC3E}">
        <p14:creationId xmlns:p14="http://schemas.microsoft.com/office/powerpoint/2010/main" val="28650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916A442-833B-4676-942A-CB0F2DB369B1}"/>
              </a:ext>
            </a:extLst>
          </p:cNvPr>
          <p:cNvSpPr/>
          <p:nvPr/>
        </p:nvSpPr>
        <p:spPr>
          <a:xfrm>
            <a:off x="2434911" y="692780"/>
            <a:ext cx="5741174" cy="243143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 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 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(i%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    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charAt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A072A4-8435-4201-A04B-31936B290AF0}"/>
              </a:ext>
            </a:extLst>
          </p:cNvPr>
          <p:cNvSpPr/>
          <p:nvPr/>
        </p:nvSpPr>
        <p:spPr>
          <a:xfrm>
            <a:off x="2434911" y="3124215"/>
            <a:ext cx="5741174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abcde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s1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fghij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s1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klmno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913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D977D-07E5-438B-AB9D-4D081D7A7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Sintaxis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A0315-FC7D-4416-A9B2-D5B9F92D0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120" y="1239839"/>
            <a:ext cx="8812399" cy="1723431"/>
          </a:xfrm>
          <a:solidFill>
            <a:schemeClr val="tx1"/>
          </a:solidFill>
        </p:spPr>
        <p:txBody>
          <a:bodyPr/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return_type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methodName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parameter1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parameter2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...){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 CODE TO BE EXECUTED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24D067-C4E7-4A98-AF06-51AFDD8A95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275636"/>
            <a:ext cx="10972800" cy="3090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/>
            <a:r>
              <a:rPr lang="en-US" sz="2400" dirty="0" err="1">
                <a:solidFill>
                  <a:srgbClr val="4EC9B0"/>
                </a:solidFill>
                <a:latin typeface="Consolas" panose="020B0609020204030204" pitchFamily="49" charset="0"/>
              </a:rPr>
              <a:t>return_type</a:t>
            </a:r>
            <a:r>
              <a:rPr lang="en-US" sz="2400" dirty="0">
                <a:solidFill>
                  <a:srgbClr val="4EC9B0"/>
                </a:solidFill>
                <a:latin typeface="Consolas" panose="020B0609020204030204" pitchFamily="49" charset="0"/>
              </a:rPr>
              <a:t>: </a:t>
            </a:r>
            <a:r>
              <a:rPr lang="en-US" sz="2400" dirty="0"/>
              <a:t>Tipo de </a:t>
            </a:r>
            <a:r>
              <a:rPr lang="en-US" sz="2400" dirty="0" err="1"/>
              <a:t>dato</a:t>
            </a:r>
            <a:r>
              <a:rPr lang="en-US" sz="2400" dirty="0"/>
              <a:t> que </a:t>
            </a:r>
            <a:r>
              <a:rPr lang="en-US" sz="2400" dirty="0" err="1"/>
              <a:t>va</a:t>
            </a:r>
            <a:r>
              <a:rPr lang="en-US" sz="2400" dirty="0"/>
              <a:t> a </a:t>
            </a:r>
            <a:r>
              <a:rPr lang="en-US" sz="2400" dirty="0" err="1"/>
              <a:t>retornar</a:t>
            </a:r>
            <a:r>
              <a:rPr lang="en-US" sz="2400" dirty="0"/>
              <a:t> el </a:t>
            </a:r>
            <a:r>
              <a:rPr lang="en-US" sz="2400" dirty="0" err="1"/>
              <a:t>método</a:t>
            </a:r>
            <a:r>
              <a:rPr lang="en-US" sz="2400" dirty="0"/>
              <a:t>. </a:t>
            </a:r>
            <a:r>
              <a:rPr lang="en-US" sz="2400" dirty="0" err="1"/>
              <a:t>Puede</a:t>
            </a:r>
            <a:r>
              <a:rPr lang="en-US" sz="2400" dirty="0"/>
              <a:t> ser un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int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char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String</a:t>
            </a:r>
            <a:r>
              <a:rPr lang="en-US" sz="2400" dirty="0"/>
              <a:t> o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  <a:r>
              <a:rPr lang="en-US" sz="2400" dirty="0"/>
              <a:t>.</a:t>
            </a:r>
            <a:endParaRPr lang="en-US" sz="2400" dirty="0">
              <a:solidFill>
                <a:srgbClr val="4EC9B0"/>
              </a:solidFill>
              <a:latin typeface="Consolas" panose="020B0609020204030204" pitchFamily="49" charset="0"/>
            </a:endParaRPr>
          </a:p>
          <a:p>
            <a:pPr eaLnBrk="1" hangingPunct="1"/>
            <a:r>
              <a:rPr lang="en-US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methodName</a:t>
            </a:r>
            <a:r>
              <a:rPr lang="en-US" sz="2400" dirty="0">
                <a:solidFill>
                  <a:srgbClr val="DCDCAA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Nombre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identificador</a:t>
            </a:r>
            <a:r>
              <a:rPr lang="en-US" sz="2400" dirty="0">
                <a:sym typeface="Wingdings" panose="05000000000000000000" pitchFamily="2" charset="2"/>
              </a:rPr>
              <a:t> del </a:t>
            </a:r>
            <a:r>
              <a:rPr lang="en-US" sz="2400" dirty="0" err="1">
                <a:sym typeface="Wingdings" panose="05000000000000000000" pitchFamily="2" charset="2"/>
              </a:rPr>
              <a:t>método</a:t>
            </a:r>
            <a:r>
              <a:rPr lang="en-US" sz="2400" dirty="0">
                <a:sym typeface="Wingdings" panose="05000000000000000000" pitchFamily="2" charset="2"/>
              </a:rPr>
              <a:t>. Debe </a:t>
            </a:r>
            <a:r>
              <a:rPr lang="en-US" sz="2400" dirty="0" err="1">
                <a:sym typeface="Wingdings" panose="05000000000000000000" pitchFamily="2" charset="2"/>
              </a:rPr>
              <a:t>cumplir</a:t>
            </a:r>
            <a:r>
              <a:rPr lang="en-US" sz="2400" dirty="0">
                <a:sym typeface="Wingdings" panose="05000000000000000000" pitchFamily="2" charset="2"/>
              </a:rPr>
              <a:t> con </a:t>
            </a:r>
            <a:r>
              <a:rPr lang="en-US" sz="2400" dirty="0" err="1">
                <a:sym typeface="Wingdings" panose="05000000000000000000" pitchFamily="2" charset="2"/>
              </a:rPr>
              <a:t>todas</a:t>
            </a:r>
            <a:r>
              <a:rPr lang="en-US" sz="2400" dirty="0">
                <a:sym typeface="Wingdings" panose="05000000000000000000" pitchFamily="2" charset="2"/>
              </a:rPr>
              <a:t> las </a:t>
            </a:r>
            <a:r>
              <a:rPr lang="en-US" sz="2400" dirty="0" err="1">
                <a:sym typeface="Wingdings" panose="05000000000000000000" pitchFamily="2" charset="2"/>
              </a:rPr>
              <a:t>reglas</a:t>
            </a:r>
            <a:r>
              <a:rPr lang="en-US" sz="2400" dirty="0">
                <a:sym typeface="Wingdings" panose="05000000000000000000" pitchFamily="2" charset="2"/>
              </a:rPr>
              <a:t> de los </a:t>
            </a:r>
            <a:r>
              <a:rPr lang="en-US" sz="2400" dirty="0" err="1">
                <a:sym typeface="Wingdings" panose="05000000000000000000" pitchFamily="2" charset="2"/>
              </a:rPr>
              <a:t>nombres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válidos</a:t>
            </a:r>
            <a:r>
              <a:rPr lang="en-US" sz="2400" dirty="0">
                <a:sym typeface="Wingdings" panose="05000000000000000000" pitchFamily="2" charset="2"/>
              </a:rPr>
              <a:t> de </a:t>
            </a:r>
            <a:r>
              <a:rPr lang="en-US" sz="2400" dirty="0" err="1">
                <a:sym typeface="Wingdings" panose="05000000000000000000" pitchFamily="2" charset="2"/>
              </a:rPr>
              <a:t>identificadores</a:t>
            </a:r>
            <a:r>
              <a:rPr lang="en-US" sz="2400" dirty="0">
                <a:sym typeface="Wingdings" panose="05000000000000000000" pitchFamily="2" charset="2"/>
              </a:rPr>
              <a:t>. </a:t>
            </a:r>
            <a:r>
              <a:rPr lang="en-US" sz="2400" u="sng" dirty="0">
                <a:sym typeface="Wingdings" panose="05000000000000000000" pitchFamily="2" charset="2"/>
              </a:rPr>
              <a:t>Es </a:t>
            </a:r>
            <a:r>
              <a:rPr lang="en-US" sz="2400" u="sng" dirty="0" err="1">
                <a:sym typeface="Wingdings" panose="05000000000000000000" pitchFamily="2" charset="2"/>
              </a:rPr>
              <a:t>buena</a:t>
            </a:r>
            <a:r>
              <a:rPr lang="en-US" sz="2400" u="sng" dirty="0">
                <a:sym typeface="Wingdings" panose="05000000000000000000" pitchFamily="2" charset="2"/>
              </a:rPr>
              <a:t> </a:t>
            </a:r>
            <a:r>
              <a:rPr lang="en-US" sz="2400" u="sng" dirty="0" err="1">
                <a:sym typeface="Wingdings" panose="05000000000000000000" pitchFamily="2" charset="2"/>
              </a:rPr>
              <a:t>práctica</a:t>
            </a:r>
            <a:r>
              <a:rPr lang="en-US" sz="2400" u="sng" dirty="0">
                <a:sym typeface="Wingdings" panose="05000000000000000000" pitchFamily="2" charset="2"/>
              </a:rPr>
              <a:t> </a:t>
            </a:r>
            <a:r>
              <a:rPr lang="en-US" sz="2400" u="sng" dirty="0" err="1">
                <a:sym typeface="Wingdings" panose="05000000000000000000" pitchFamily="2" charset="2"/>
              </a:rPr>
              <a:t>hacerlos</a:t>
            </a:r>
            <a:r>
              <a:rPr lang="en-US" sz="2400" u="sng" dirty="0">
                <a:sym typeface="Wingdings" panose="05000000000000000000" pitchFamily="2" charset="2"/>
              </a:rPr>
              <a:t> </a:t>
            </a:r>
            <a:r>
              <a:rPr lang="en-US" sz="2400" u="sng" dirty="0" err="1">
                <a:sym typeface="Wingdings" panose="05000000000000000000" pitchFamily="2" charset="2"/>
              </a:rPr>
              <a:t>nombres</a:t>
            </a:r>
            <a:r>
              <a:rPr lang="en-US" sz="2400" u="sng" dirty="0">
                <a:sym typeface="Wingdings" panose="05000000000000000000" pitchFamily="2" charset="2"/>
              </a:rPr>
              <a:t> de </a:t>
            </a:r>
            <a:r>
              <a:rPr lang="en-US" sz="2400" u="sng" dirty="0" err="1">
                <a:sym typeface="Wingdings" panose="05000000000000000000" pitchFamily="2" charset="2"/>
              </a:rPr>
              <a:t>verbos</a:t>
            </a:r>
            <a:r>
              <a:rPr lang="en-US" sz="2400" u="sng" dirty="0">
                <a:sym typeface="Wingdings" panose="05000000000000000000" pitchFamily="2" charset="2"/>
              </a:rPr>
              <a:t> o </a:t>
            </a:r>
            <a:r>
              <a:rPr lang="en-US" sz="2400" u="sng" dirty="0" err="1">
                <a:sym typeface="Wingdings" panose="05000000000000000000" pitchFamily="2" charset="2"/>
              </a:rPr>
              <a:t>acciones</a:t>
            </a:r>
            <a:r>
              <a:rPr lang="en-US" sz="2400" u="sng" dirty="0">
                <a:sym typeface="Wingdings" panose="05000000000000000000" pitchFamily="2" charset="2"/>
              </a:rPr>
              <a:t>.</a:t>
            </a:r>
            <a:endParaRPr lang="en-US" sz="24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pPr eaLnBrk="1" hangingPunct="1"/>
            <a:r>
              <a:rPr lang="en-US" sz="24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2400" dirty="0">
                <a:solidFill>
                  <a:srgbClr val="9CDCFE"/>
                </a:solidFill>
                <a:latin typeface="Consolas" panose="020B0609020204030204" pitchFamily="49" charset="0"/>
              </a:rPr>
              <a:t>parameter# </a:t>
            </a:r>
            <a:r>
              <a:rPr lang="en-US" sz="2400" dirty="0"/>
              <a:t>Tipo de </a:t>
            </a:r>
            <a:r>
              <a:rPr lang="en-US" sz="2400" dirty="0" err="1"/>
              <a:t>dato</a:t>
            </a:r>
            <a:r>
              <a:rPr lang="en-US" sz="2400" dirty="0"/>
              <a:t> </a:t>
            </a:r>
            <a:r>
              <a:rPr lang="en-US" sz="2400" dirty="0" err="1"/>
              <a:t>recibido</a:t>
            </a:r>
            <a:r>
              <a:rPr lang="en-US" sz="2400" dirty="0"/>
              <a:t> </a:t>
            </a:r>
            <a:r>
              <a:rPr lang="en-US" sz="2400" dirty="0" err="1"/>
              <a:t>como</a:t>
            </a:r>
            <a:r>
              <a:rPr lang="en-US" sz="2400" dirty="0"/>
              <a:t> </a:t>
            </a:r>
            <a:r>
              <a:rPr lang="en-US" sz="2400" dirty="0" err="1"/>
              <a:t>parámetro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int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char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String</a:t>
            </a:r>
            <a:r>
              <a:rPr lang="en-US" sz="2400" dirty="0"/>
              <a:t> y </a:t>
            </a:r>
            <a:r>
              <a:rPr lang="en-US" sz="2400" dirty="0" err="1"/>
              <a:t>su</a:t>
            </a:r>
            <a:r>
              <a:rPr lang="en-US" sz="2400" dirty="0"/>
              <a:t> </a:t>
            </a:r>
            <a:r>
              <a:rPr lang="en-US" sz="2400" dirty="0" err="1"/>
              <a:t>nombre</a:t>
            </a:r>
            <a:r>
              <a:rPr lang="en-US" sz="2400" dirty="0"/>
              <a:t> </a:t>
            </a:r>
            <a:r>
              <a:rPr lang="en-US" sz="2400" dirty="0" err="1"/>
              <a:t>identificador</a:t>
            </a:r>
            <a:r>
              <a:rPr lang="en-US" sz="2400" dirty="0"/>
              <a:t>.</a:t>
            </a:r>
            <a:endParaRPr lang="en-US" altLang="en-US" sz="2400" kern="0" dirty="0">
              <a:solidFill>
                <a:srgbClr val="F96161"/>
              </a:solidFill>
              <a:latin typeface="Cascadia Code" panose="00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20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Parámetros</a:t>
            </a:r>
            <a:r>
              <a:rPr lang="en-US" altLang="en-US" dirty="0"/>
              <a:t> de entrada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599" y="1258173"/>
            <a:ext cx="10972799" cy="2403073"/>
          </a:xfrm>
        </p:spPr>
        <p:txBody>
          <a:bodyPr/>
          <a:lstStyle/>
          <a:p>
            <a:pPr algn="just"/>
            <a:r>
              <a:rPr lang="es-MX" sz="2400" dirty="0"/>
              <a:t>Un método puede recibir información desde donde está siendo invocado. </a:t>
            </a:r>
            <a:r>
              <a:rPr lang="es-MX" sz="2400" u="sng" dirty="0">
                <a:solidFill>
                  <a:srgbClr val="F96161"/>
                </a:solidFill>
              </a:rPr>
              <a:t>La información que es enviada a un método se denomina parámetro. </a:t>
            </a:r>
          </a:p>
          <a:p>
            <a:pPr algn="just"/>
            <a:r>
              <a:rPr lang="es-MX" sz="2400" dirty="0"/>
              <a:t>Cada parámetro debe ir acompañado de su tipo de dato y un identificador. Cuando incluimos más de 1 parámetro, los separamos por comas.</a:t>
            </a: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09597" y="3438506"/>
            <a:ext cx="7535075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doSomething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p3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(p1+p2+p3);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027A385-B240-4F97-98BA-280BA4FACC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7" y="5138163"/>
            <a:ext cx="1097279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sz="2400" kern="0" dirty="0">
                <a:solidFill>
                  <a:srgbClr val="F96161"/>
                </a:solidFill>
                <a:latin typeface="+mj-lt"/>
              </a:rPr>
              <a:t>Dentro del bloque que abarca el método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doSomething</a:t>
            </a:r>
            <a:r>
              <a:rPr lang="es-MX" sz="2400" kern="0" dirty="0">
                <a:solidFill>
                  <a:srgbClr val="F96161"/>
                </a:solidFill>
                <a:latin typeface="+mj-lt"/>
              </a:rPr>
              <a:t>, estamos declarando 3 parámetros: p1, p2 y p3. </a:t>
            </a:r>
            <a:endParaRPr lang="en-US" sz="2400" kern="0" dirty="0">
              <a:solidFill>
                <a:srgbClr val="F9616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42451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Invocar</a:t>
            </a:r>
            <a:r>
              <a:rPr lang="en-US" altLang="en-US" dirty="0"/>
              <a:t> un </a:t>
            </a:r>
            <a:r>
              <a:rPr lang="en-US" altLang="en-US" dirty="0" err="1"/>
              <a:t>método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599" y="1258173"/>
            <a:ext cx="10972799" cy="1296564"/>
          </a:xfrm>
        </p:spPr>
        <p:txBody>
          <a:bodyPr/>
          <a:lstStyle/>
          <a:p>
            <a:pPr algn="just"/>
            <a:r>
              <a:rPr lang="es-MX" sz="2400" dirty="0"/>
              <a:t>Para hacer uso de un método, debemos </a:t>
            </a:r>
            <a:r>
              <a:rPr lang="es-MX" sz="2400" u="sng" dirty="0">
                <a:solidFill>
                  <a:srgbClr val="F96161"/>
                </a:solidFill>
              </a:rPr>
              <a:t>invocarlo</a:t>
            </a:r>
            <a:r>
              <a:rPr lang="es-MX" sz="2400" dirty="0"/>
              <a:t>. Invocar un método es la acción de llamar un método para ejecutar el código que se encuentra dentro.</a:t>
            </a: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09597" y="2552840"/>
            <a:ext cx="8173759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doubleTest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Math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PI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doubleTest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d1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strDouble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String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format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"%.2f"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d1);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strDouble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027A385-B240-4F97-98BA-280BA4FACC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9" y="5138163"/>
            <a:ext cx="10972798" cy="1227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sz="2400" kern="0" dirty="0">
                <a:solidFill>
                  <a:srgbClr val="F96161"/>
                </a:solidFill>
                <a:latin typeface="+mj-lt"/>
              </a:rPr>
              <a:t>En el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main</a:t>
            </a:r>
            <a:r>
              <a:rPr lang="es-MX" sz="2400" kern="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MX" sz="2400" kern="0" dirty="0">
                <a:solidFill>
                  <a:srgbClr val="F96161"/>
                </a:solidFill>
                <a:latin typeface="+mj-lt"/>
              </a:rPr>
              <a:t>, podemos observar que se invoca el método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printFormattedDouble</a:t>
            </a:r>
            <a:r>
              <a:rPr lang="es-MX" sz="2400" kern="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MX" sz="2400" kern="0" dirty="0">
                <a:solidFill>
                  <a:srgbClr val="F96161"/>
                </a:solidFill>
                <a:latin typeface="+mj-lt"/>
              </a:rPr>
              <a:t>, enviando como parámetro el valor de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Math.PI</a:t>
            </a:r>
            <a:endParaRPr lang="en-US" sz="2400" kern="0" dirty="0">
              <a:solidFill>
                <a:srgbClr val="F96161"/>
              </a:solidFill>
              <a:latin typeface="Cascadia Code" panose="00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345442"/>
      </p:ext>
    </p:extLst>
  </p:cSld>
  <p:clrMapOvr>
    <a:masterClrMapping/>
  </p:clrMapOvr>
</p:sld>
</file>

<file path=ppt/theme/theme1.xml><?xml version="1.0" encoding="utf-8"?>
<a:theme xmlns:a="http://schemas.openxmlformats.org/drawingml/2006/main" name="1_Savitch4Template">
  <a:themeElements>
    <a:clrScheme name="Custom 3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2A4A75"/>
      </a:hlink>
      <a:folHlink>
        <a:srgbClr val="7C9FCF"/>
      </a:folHlink>
    </a:clrScheme>
    <a:fontScheme name="Custom 3">
      <a:majorFont>
        <a:latin typeface="Balo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avitch4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1908</TotalTime>
  <Words>1503</Words>
  <Application>Microsoft Office PowerPoint</Application>
  <PresentationFormat>Widescreen</PresentationFormat>
  <Paragraphs>168</Paragraphs>
  <Slides>17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Cascadia Code</vt:lpstr>
      <vt:lpstr>Courier New</vt:lpstr>
      <vt:lpstr>Consolas</vt:lpstr>
      <vt:lpstr>Baloo</vt:lpstr>
      <vt:lpstr>Calibri</vt:lpstr>
      <vt:lpstr>Source Sans Pro</vt:lpstr>
      <vt:lpstr>Wingdings</vt:lpstr>
      <vt:lpstr>Arial</vt:lpstr>
      <vt:lpstr>1_Savitch4Template</vt:lpstr>
      <vt:lpstr>Módulo 8 Métodos y subrutinas</vt:lpstr>
      <vt:lpstr>¿Qué es un método?</vt:lpstr>
      <vt:lpstr>¿Para que nos sirven los métodos?</vt:lpstr>
      <vt:lpstr>PowerPoint Presentation</vt:lpstr>
      <vt:lpstr>DRY (Don’t repeat youself)</vt:lpstr>
      <vt:lpstr>PowerPoint Presentation</vt:lpstr>
      <vt:lpstr>Sintaxis</vt:lpstr>
      <vt:lpstr>Parámetros de entrada</vt:lpstr>
      <vt:lpstr>Invocar un método</vt:lpstr>
      <vt:lpstr>Invocar un método</vt:lpstr>
      <vt:lpstr>Métodos con valor de retorno</vt:lpstr>
      <vt:lpstr>Métodos con valor de retorno</vt:lpstr>
      <vt:lpstr>Métodos void</vt:lpstr>
      <vt:lpstr>Métodos void</vt:lpstr>
      <vt:lpstr>Métodos void</vt:lpstr>
      <vt:lpstr>Variables locales</vt:lpstr>
      <vt:lpstr>Ejemplo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Defining Classes and Methods</dc:title>
  <dc:creator>Steve Armstrong</dc:creator>
  <cp:lastModifiedBy>Omar Acosta</cp:lastModifiedBy>
  <cp:revision>167</cp:revision>
  <cp:lastPrinted>2009-02-22T23:27:07Z</cp:lastPrinted>
  <dcterms:created xsi:type="dcterms:W3CDTF">2007-09-23T00:21:45Z</dcterms:created>
  <dcterms:modified xsi:type="dcterms:W3CDTF">2020-11-06T03:42:36Z</dcterms:modified>
</cp:coreProperties>
</file>

<file path=docProps/thumbnail.jpeg>
</file>